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67" r:id="rId8"/>
    <p:sldId id="268" r:id="rId9"/>
    <p:sldId id="259" r:id="rId10"/>
    <p:sldId id="26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712"/>
  </p:normalViewPr>
  <p:slideViewPr>
    <p:cSldViewPr snapToGrid="0" snapToObjects="1">
      <p:cViewPr varScale="1">
        <p:scale>
          <a:sx n="76" d="100"/>
          <a:sy n="76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_tradnl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2" y="1481446"/>
            <a:ext cx="8915399" cy="2262781"/>
          </a:xfrm>
        </p:spPr>
        <p:txBody>
          <a:bodyPr/>
          <a:lstStyle/>
          <a:p>
            <a:r>
              <a:rPr lang="es-ES_tradnl" dirty="0"/>
              <a:t>SOFTWARE PRIVATIVO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2" y="4349868"/>
            <a:ext cx="8915399" cy="1872803"/>
          </a:xfrm>
        </p:spPr>
        <p:txBody>
          <a:bodyPr>
            <a:normAutofit lnSpcReduction="10000"/>
          </a:bodyPr>
          <a:lstStyle/>
          <a:p>
            <a:pPr algn="r"/>
            <a:r>
              <a:rPr lang="es-ES_tradnl" dirty="0"/>
              <a:t>Nerea Castellanos</a:t>
            </a:r>
          </a:p>
          <a:p>
            <a:pPr algn="r"/>
            <a:r>
              <a:rPr lang="es-ES_tradnl" dirty="0"/>
              <a:t>Sandra Fraile</a:t>
            </a:r>
          </a:p>
          <a:p>
            <a:pPr algn="r"/>
            <a:r>
              <a:rPr lang="es-ES_tradnl" dirty="0" err="1"/>
              <a:t>Stoycho</a:t>
            </a:r>
            <a:r>
              <a:rPr lang="es-ES_tradnl" dirty="0"/>
              <a:t> Ivanov</a:t>
            </a:r>
          </a:p>
          <a:p>
            <a:pPr algn="r"/>
            <a:r>
              <a:rPr lang="es-ES_tradnl" dirty="0"/>
              <a:t>Julia Martínez</a:t>
            </a:r>
          </a:p>
          <a:p>
            <a:pPr algn="r"/>
            <a:r>
              <a:rPr lang="es-ES_tradnl" dirty="0"/>
              <a:t>Gaspar Rodríguez</a:t>
            </a:r>
          </a:p>
        </p:txBody>
      </p:sp>
    </p:spTree>
    <p:extLst>
      <p:ext uri="{BB962C8B-B14F-4D97-AF65-F5344CB8AC3E}">
        <p14:creationId xmlns:p14="http://schemas.microsoft.com/office/powerpoint/2010/main" val="10196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Tipos</a:t>
            </a:r>
            <a:endParaRPr lang="es-ES_tradnl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3212498"/>
              </p:ext>
            </p:extLst>
          </p:nvPr>
        </p:nvGraphicFramePr>
        <p:xfrm>
          <a:off x="2589213" y="1389063"/>
          <a:ext cx="8915400" cy="4668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8850"/>
                <a:gridCol w="2228850"/>
                <a:gridCol w="2228850"/>
                <a:gridCol w="2228850"/>
              </a:tblGrid>
              <a:tr h="370840">
                <a:tc>
                  <a:txBody>
                    <a:bodyPr/>
                    <a:lstStyle/>
                    <a:p>
                      <a:r>
                        <a:rPr lang="es-ES_tradnl" dirty="0" smtClean="0"/>
                        <a:t>De pago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Demos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Shareware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err="1" smtClean="0"/>
                        <a:t>Freeware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s-ES_tradnl" dirty="0" smtClean="0"/>
                        <a:t>Pagamos por</a:t>
                      </a:r>
                      <a:r>
                        <a:rPr lang="es-ES_tradnl" baseline="0" dirty="0" smtClean="0"/>
                        <a:t> el programa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s-ES_tradnl" baseline="0" dirty="0" smtClean="0"/>
                        <a:t>Lo instalamos en nuestro ordenador y lo utilizamos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s-ES_tradnl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Versión gratuita de un programa de pago</a:t>
                      </a:r>
                      <a:r>
                        <a:rPr lang="es-ES_tradnl" dirty="0" smtClean="0">
                          <a:effectLst/>
                        </a:rPr>
                        <a:t> 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s-ES_tradnl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Limitaciones que la versión de pago no tiene</a:t>
                      </a:r>
                      <a:endParaRPr lang="es-ES_tradnl" dirty="0" smtClean="0">
                        <a:effectLst/>
                      </a:endParaRP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s-ES_tradnl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 pueden copiar y distribuir como se quiera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s-ES_tradnl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Probar con todas las características pero limitadas 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s-ES_tradnl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Una vez pagado se libera y obtienes la versión completa</a:t>
                      </a:r>
                    </a:p>
                    <a:p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s-ES_tradnl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gratuito y su distribución es libre</a:t>
                      </a:r>
                      <a:r>
                        <a:rPr lang="es-ES_tradnl" dirty="0" smtClean="0">
                          <a:effectLst/>
                        </a:rPr>
                        <a:t> </a:t>
                      </a: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s-ES_tradnl" dirty="0" smtClean="0">
                          <a:effectLst/>
                        </a:rPr>
                        <a:t>Limitación: </a:t>
                      </a:r>
                      <a:r>
                        <a:rPr lang="es-ES_tradnl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siempre debe ser gratuito</a:t>
                      </a:r>
                      <a:r>
                        <a:rPr lang="es-ES_tradnl" dirty="0" smtClean="0">
                          <a:effectLst/>
                        </a:rPr>
                        <a:t> </a:t>
                      </a: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s-ES_tradnl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código sigue siendo restringido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 smtClean="0"/>
                        <a:t>Windows, Office,</a:t>
                      </a:r>
                      <a:r>
                        <a:rPr lang="es-ES_tradnl" baseline="0" dirty="0" smtClean="0"/>
                        <a:t> 3d Max Studio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Demo FIFA</a:t>
                      </a:r>
                      <a:r>
                        <a:rPr lang="es-ES_tradnl" baseline="0" dirty="0" smtClean="0"/>
                        <a:t> 26, </a:t>
                      </a:r>
                      <a:r>
                        <a:rPr lang="es-ES_tradnl" baseline="0" dirty="0" err="1" smtClean="0"/>
                        <a:t>Babylon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Office, Photoshop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4509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Carácterísticas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61529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Ventajas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41191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Desventajas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0465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Regulación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54588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98629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549933">
            <a:off x="6696760" y="3446810"/>
            <a:ext cx="5819836" cy="2910608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81254" y="1921042"/>
            <a:ext cx="8915400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400" dirty="0">
                <a:solidFill>
                  <a:schemeClr val="tx1"/>
                </a:solidFill>
              </a:rPr>
              <a:t>Años 60, </a:t>
            </a:r>
            <a:r>
              <a:rPr lang="es-ES_tradnl" sz="3200" dirty="0">
                <a:solidFill>
                  <a:schemeClr val="tx1"/>
                </a:solidFill>
              </a:rPr>
              <a:t>laboratorios Bell </a:t>
            </a:r>
            <a:r>
              <a:rPr lang="es-ES_tradnl" sz="2400" dirty="0">
                <a:solidFill>
                  <a:schemeClr val="tx1"/>
                </a:solidFill>
              </a:rPr>
              <a:t>proporcionaron el código fuente </a:t>
            </a:r>
            <a:r>
              <a:rPr lang="es-ES_tradnl" sz="3200" b="1" dirty="0">
                <a:solidFill>
                  <a:schemeClr val="tx1"/>
                </a:solidFill>
              </a:rPr>
              <a:t>UNIX 1</a:t>
            </a:r>
            <a:r>
              <a:rPr lang="es-ES_tradnl" sz="3200" dirty="0">
                <a:solidFill>
                  <a:schemeClr val="tx1"/>
                </a:solidFill>
              </a:rPr>
              <a:t> </a:t>
            </a:r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r>
              <a:rPr lang="es-ES_tradnl" sz="3200" dirty="0">
                <a:solidFill>
                  <a:schemeClr val="tx1"/>
                </a:solidFill>
              </a:rPr>
              <a:t>Tiempo</a:t>
            </a:r>
            <a:r>
              <a:rPr lang="es-ES_tradnl" sz="2400" dirty="0">
                <a:solidFill>
                  <a:schemeClr val="tx1"/>
                </a:solidFill>
              </a:rPr>
              <a:t> </a:t>
            </a:r>
            <a:r>
              <a:rPr lang="es-ES_tradnl" sz="3200" dirty="0">
                <a:solidFill>
                  <a:schemeClr val="tx1"/>
                </a:solidFill>
              </a:rPr>
              <a:t>después</a:t>
            </a:r>
            <a:r>
              <a:rPr lang="es-ES_tradnl" sz="2400" dirty="0">
                <a:solidFill>
                  <a:schemeClr val="tx1"/>
                </a:solidFill>
              </a:rPr>
              <a:t> comenzó a existir lo que </a:t>
            </a:r>
          </a:p>
          <a:p>
            <a:pPr marL="0" indent="0">
              <a:buNone/>
            </a:pPr>
            <a:r>
              <a:rPr lang="es-ES_tradnl" sz="2400" dirty="0">
                <a:solidFill>
                  <a:schemeClr val="tx1"/>
                </a:solidFill>
              </a:rPr>
              <a:t>se conocer como software de </a:t>
            </a:r>
          </a:p>
          <a:p>
            <a:pPr marL="0" indent="0">
              <a:buNone/>
            </a:pPr>
            <a:r>
              <a:rPr lang="es-ES_tradnl" sz="3600" dirty="0">
                <a:solidFill>
                  <a:schemeClr val="tx1"/>
                </a:solidFill>
              </a:rPr>
              <a:t>código cerrado</a:t>
            </a:r>
            <a:r>
              <a:rPr lang="es-ES_tradnl" sz="2400" dirty="0">
                <a:solidFill>
                  <a:schemeClr val="tx1"/>
                </a:solidFill>
              </a:rPr>
              <a:t>.</a:t>
            </a:r>
            <a:endParaRPr lang="es-ES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6853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2185" y="3169566"/>
            <a:ext cx="4332057" cy="1565031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82" y="802105"/>
            <a:ext cx="2928205" cy="3897057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673642" y="1921041"/>
            <a:ext cx="6753726" cy="16563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dirty="0"/>
              <a:t> </a:t>
            </a:r>
            <a:r>
              <a:rPr lang="es-ES_tradnl" sz="2800" b="1" dirty="0"/>
              <a:t>1972</a:t>
            </a:r>
            <a:r>
              <a:rPr lang="es-ES_tradnl" dirty="0"/>
              <a:t> , cuando el gobierno de </a:t>
            </a:r>
            <a:r>
              <a:rPr lang="es-ES_tradnl" sz="2400" b="1" dirty="0"/>
              <a:t>Estados Unidos obliga a IBM</a:t>
            </a:r>
            <a:r>
              <a:rPr lang="es-ES_tradnl" dirty="0"/>
              <a:t> a </a:t>
            </a:r>
            <a:r>
              <a:rPr lang="es-ES_tradnl" sz="2400" b="1" dirty="0"/>
              <a:t>distinguir</a:t>
            </a:r>
            <a:r>
              <a:rPr lang="es-ES_tradnl" dirty="0"/>
              <a:t> entre </a:t>
            </a:r>
            <a:r>
              <a:rPr lang="es-ES_tradnl" sz="2400" b="1" dirty="0"/>
              <a:t>software</a:t>
            </a:r>
            <a:r>
              <a:rPr lang="es-ES_tradnl" dirty="0"/>
              <a:t> y </a:t>
            </a:r>
            <a:r>
              <a:rPr lang="es-ES_tradnl" sz="2400" b="1" dirty="0"/>
              <a:t>hardware</a:t>
            </a:r>
            <a:r>
              <a:rPr lang="es-ES_tradnl" dirty="0"/>
              <a:t>.</a:t>
            </a:r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</p:txBody>
      </p:sp>
      <p:sp>
        <p:nvSpPr>
          <p:cNvPr id="8" name="CuadroTexto 7"/>
          <p:cNvSpPr txBox="1"/>
          <p:nvPr/>
        </p:nvSpPr>
        <p:spPr>
          <a:xfrm>
            <a:off x="1732548" y="5045056"/>
            <a:ext cx="68178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dirty="0"/>
              <a:t>Dando lugar a los </a:t>
            </a:r>
            <a:r>
              <a:rPr lang="es-ES_tradnl" sz="2800" b="1" dirty="0"/>
              <a:t>primeros</a:t>
            </a:r>
            <a:r>
              <a:rPr lang="es-ES_tradnl" sz="2000" dirty="0"/>
              <a:t> </a:t>
            </a:r>
            <a:r>
              <a:rPr lang="es-ES_tradnl" sz="2800" b="1" dirty="0"/>
              <a:t>intentos</a:t>
            </a:r>
            <a:r>
              <a:rPr lang="es-ES_tradnl" sz="2000" dirty="0"/>
              <a:t> de </a:t>
            </a:r>
            <a:r>
              <a:rPr lang="es-ES_tradnl" sz="2800" b="1" dirty="0"/>
              <a:t>cerrar</a:t>
            </a:r>
            <a:r>
              <a:rPr lang="es-ES_tradnl" sz="2000" dirty="0"/>
              <a:t> el </a:t>
            </a:r>
            <a:r>
              <a:rPr lang="es-ES_tradnl" sz="2800" b="1" dirty="0"/>
              <a:t>código</a:t>
            </a:r>
            <a:r>
              <a:rPr lang="es-ES_tradnl" sz="2000" dirty="0"/>
              <a:t> de los programas. </a:t>
            </a:r>
          </a:p>
        </p:txBody>
      </p:sp>
    </p:spTree>
    <p:extLst>
      <p:ext uri="{BB962C8B-B14F-4D97-AF65-F5344CB8AC3E}">
        <p14:creationId xmlns:p14="http://schemas.microsoft.com/office/powerpoint/2010/main" val="1749864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20765">
            <a:off x="7023849" y="1194220"/>
            <a:ext cx="4328671" cy="316858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53024">
            <a:off x="6062362" y="2747769"/>
            <a:ext cx="3723118" cy="254618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3673">
            <a:off x="7506483" y="3777594"/>
            <a:ext cx="4145773" cy="2744617"/>
          </a:xfrm>
          <a:prstGeom prst="rect">
            <a:avLst/>
          </a:prstGeom>
        </p:spPr>
      </p:pic>
      <p:sp>
        <p:nvSpPr>
          <p:cNvPr id="10" name="Marcador de contenido 2"/>
          <p:cNvSpPr txBox="1">
            <a:spLocks/>
          </p:cNvSpPr>
          <p:nvPr/>
        </p:nvSpPr>
        <p:spPr>
          <a:xfrm>
            <a:off x="1031625" y="1942318"/>
            <a:ext cx="4944156" cy="3848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Wingdings 3" charset="2"/>
              <a:buNone/>
            </a:pPr>
            <a:r>
              <a:rPr lang="es-ES_tradnl" sz="2400" dirty="0"/>
              <a:t>En </a:t>
            </a:r>
            <a:r>
              <a:rPr lang="es-ES_tradnl" sz="2800" dirty="0"/>
              <a:t>esta </a:t>
            </a:r>
            <a:r>
              <a:rPr lang="es-ES_tradnl" sz="2800" b="1" dirty="0"/>
              <a:t>década</a:t>
            </a:r>
            <a:r>
              <a:rPr lang="es-ES_tradnl" sz="2800" dirty="0"/>
              <a:t> </a:t>
            </a:r>
            <a:r>
              <a:rPr lang="es-ES_tradnl" sz="2400" dirty="0"/>
              <a:t>se </a:t>
            </a:r>
            <a:r>
              <a:rPr lang="es-ES_tradnl" sz="2800" b="1" dirty="0"/>
              <a:t>crean</a:t>
            </a:r>
            <a:r>
              <a:rPr lang="es-ES_tradnl" sz="2400" dirty="0"/>
              <a:t> las </a:t>
            </a:r>
            <a:r>
              <a:rPr lang="es-ES_tradnl" sz="2800" b="1" dirty="0"/>
              <a:t>licencias</a:t>
            </a:r>
            <a:r>
              <a:rPr lang="es-ES_tradnl" sz="2400" dirty="0"/>
              <a:t> de </a:t>
            </a:r>
            <a:r>
              <a:rPr lang="es-ES_tradnl" sz="2800" b="1" dirty="0"/>
              <a:t>software</a:t>
            </a:r>
            <a:r>
              <a:rPr lang="es-ES_tradnl" sz="2400" dirty="0"/>
              <a:t> </a:t>
            </a:r>
            <a:r>
              <a:rPr lang="es-ES_tradnl" sz="2800" b="1" dirty="0"/>
              <a:t>propietario</a:t>
            </a:r>
            <a:r>
              <a:rPr lang="es-ES_tradnl" sz="2400" dirty="0"/>
              <a:t>: hay que pagar por el derecho a uso.</a:t>
            </a:r>
          </a:p>
          <a:p>
            <a:pPr marL="0" indent="0" algn="ctr">
              <a:lnSpc>
                <a:spcPct val="150000"/>
              </a:lnSpc>
              <a:buFont typeface="Wingdings 3" charset="2"/>
              <a:buNone/>
            </a:pPr>
            <a:r>
              <a:rPr lang="es-ES_tradnl" sz="2400" dirty="0"/>
              <a:t> </a:t>
            </a:r>
            <a:r>
              <a:rPr lang="es-ES_tradnl" sz="3200" b="1" dirty="0"/>
              <a:t>EULA</a:t>
            </a:r>
            <a:r>
              <a:rPr lang="es-ES_tradnl" sz="2400" dirty="0"/>
              <a:t> y </a:t>
            </a:r>
            <a:r>
              <a:rPr lang="es-ES_tradnl" sz="3200" b="1" dirty="0" err="1"/>
              <a:t>Shrink-Wrap</a:t>
            </a:r>
            <a:endParaRPr lang="es-ES_tradnl" sz="2400" dirty="0"/>
          </a:p>
          <a:p>
            <a:pPr marL="0" indent="0">
              <a:buFont typeface="Wingdings 3" charset="2"/>
              <a:buNone/>
            </a:pPr>
            <a:endParaRPr lang="es-ES_tradnl" dirty="0"/>
          </a:p>
          <a:p>
            <a:pPr marL="0" indent="0">
              <a:buFont typeface="Wingdings 3" charset="2"/>
              <a:buNone/>
            </a:pPr>
            <a:endParaRPr lang="es-ES_tradnl" dirty="0"/>
          </a:p>
          <a:p>
            <a:pPr marL="0" indent="0">
              <a:buFont typeface="Wingdings 3" charset="2"/>
              <a:buNone/>
            </a:pPr>
            <a:endParaRPr lang="es-ES_tradnl" dirty="0"/>
          </a:p>
          <a:p>
            <a:pPr marL="0" indent="0">
              <a:buFont typeface="Wingdings 3" charset="2"/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8289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20765">
            <a:off x="7379994" y="74271"/>
            <a:ext cx="5406713" cy="3957715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58908" y="2087953"/>
            <a:ext cx="5706060" cy="1009429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_tradnl" sz="4100" b="1" dirty="0"/>
              <a:t>EULA - </a:t>
            </a:r>
            <a:r>
              <a:rPr lang="es-ES" sz="3100" b="1" dirty="0"/>
              <a:t>End-user license agreement</a:t>
            </a:r>
          </a:p>
          <a:p>
            <a:pPr marL="0" indent="0">
              <a:lnSpc>
                <a:spcPct val="150000"/>
              </a:lnSpc>
              <a:buNone/>
            </a:pPr>
            <a:endParaRPr lang="es-ES_tradnl" sz="2400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</p:txBody>
      </p:sp>
      <p:sp>
        <p:nvSpPr>
          <p:cNvPr id="5" name="CuadroTexto 4"/>
          <p:cNvSpPr txBox="1"/>
          <p:nvPr/>
        </p:nvSpPr>
        <p:spPr>
          <a:xfrm>
            <a:off x="5423558" y="4538715"/>
            <a:ext cx="62230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/>
              <a:t>Condiciones</a:t>
            </a:r>
            <a:r>
              <a:rPr lang="es-ES" sz="2400" dirty="0"/>
              <a:t> o </a:t>
            </a:r>
            <a:r>
              <a:rPr lang="es-ES" sz="2800" b="1" dirty="0"/>
              <a:t>limitaciones</a:t>
            </a:r>
            <a:r>
              <a:rPr lang="es-ES" sz="2400" dirty="0"/>
              <a:t> que </a:t>
            </a:r>
            <a:r>
              <a:rPr lang="es-ES" sz="2800" b="1" dirty="0"/>
              <a:t>debes</a:t>
            </a:r>
            <a:r>
              <a:rPr lang="es-ES" sz="2400" dirty="0"/>
              <a:t> </a:t>
            </a:r>
            <a:r>
              <a:rPr lang="es-ES" sz="2800" b="1" dirty="0"/>
              <a:t>aceptar</a:t>
            </a:r>
            <a:r>
              <a:rPr lang="es-ES" sz="2400" dirty="0"/>
              <a:t> para </a:t>
            </a:r>
            <a:r>
              <a:rPr lang="es-ES" sz="3200" b="1" dirty="0"/>
              <a:t>poder utilizar </a:t>
            </a:r>
            <a:r>
              <a:rPr lang="es-ES" sz="2400" dirty="0"/>
              <a:t>ese </a:t>
            </a:r>
            <a:r>
              <a:rPr lang="es-ES" sz="2800" b="1" dirty="0"/>
              <a:t>programa</a:t>
            </a:r>
            <a:r>
              <a:rPr lang="es-ES" sz="2400" dirty="0"/>
              <a:t>, aplicación, juego, producto, etc.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69904">
            <a:off x="-144249" y="3423404"/>
            <a:ext cx="4817752" cy="337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198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60992" y="1404907"/>
            <a:ext cx="3861218" cy="100942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_tradnl" sz="3600" b="1" dirty="0" err="1">
                <a:solidFill>
                  <a:schemeClr val="tx1"/>
                </a:solidFill>
              </a:rPr>
              <a:t>Shrink-Wrap</a:t>
            </a:r>
            <a:endParaRPr lang="es-ES_tradnl" sz="36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</p:txBody>
      </p:sp>
      <p:sp>
        <p:nvSpPr>
          <p:cNvPr id="5" name="CuadroTexto 4"/>
          <p:cNvSpPr txBox="1"/>
          <p:nvPr/>
        </p:nvSpPr>
        <p:spPr>
          <a:xfrm>
            <a:off x="6229266" y="2707967"/>
            <a:ext cx="5550568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/>
              <a:t>Control</a:t>
            </a:r>
            <a:r>
              <a:rPr lang="es-ES" sz="2000" dirty="0"/>
              <a:t> sobre la </a:t>
            </a:r>
            <a:r>
              <a:rPr lang="es-ES" sz="2800" b="1" dirty="0"/>
              <a:t>reproducción</a:t>
            </a:r>
            <a:r>
              <a:rPr lang="es-ES" sz="2000" dirty="0"/>
              <a:t> y </a:t>
            </a:r>
            <a:r>
              <a:rPr lang="es-ES" sz="2800" b="1" dirty="0"/>
              <a:t>distribución</a:t>
            </a:r>
            <a:r>
              <a:rPr lang="es-ES" sz="2000" dirty="0"/>
              <a:t> de </a:t>
            </a:r>
            <a:r>
              <a:rPr lang="es-ES" sz="2800" b="1" dirty="0"/>
              <a:t>copias</a:t>
            </a:r>
            <a:r>
              <a:rPr lang="es-ES" sz="2000" dirty="0"/>
              <a:t> del </a:t>
            </a:r>
            <a:r>
              <a:rPr lang="es-ES" sz="2800" b="1" dirty="0"/>
              <a:t>programa</a:t>
            </a:r>
            <a:r>
              <a:rPr lang="es-ES" sz="2000" dirty="0"/>
              <a:t> protegido, y como elementos que </a:t>
            </a:r>
            <a:r>
              <a:rPr lang="es-ES" sz="2800" b="1" dirty="0"/>
              <a:t>registren</a:t>
            </a:r>
            <a:r>
              <a:rPr lang="es-ES" sz="2000" dirty="0"/>
              <a:t> su </a:t>
            </a:r>
            <a:r>
              <a:rPr lang="es-ES" sz="2800" b="1" dirty="0" err="1"/>
              <a:t>decompilación</a:t>
            </a:r>
            <a:r>
              <a:rPr lang="es-ES" sz="2000" dirty="0"/>
              <a:t> y la </a:t>
            </a:r>
            <a:r>
              <a:rPr lang="es-ES" sz="2800" b="1" dirty="0"/>
              <a:t>exigibilidad</a:t>
            </a:r>
            <a:r>
              <a:rPr lang="es-ES" sz="2000" dirty="0"/>
              <a:t> de </a:t>
            </a:r>
            <a:r>
              <a:rPr lang="es-ES" sz="2800" b="1" dirty="0"/>
              <a:t>garantías</a:t>
            </a:r>
            <a:r>
              <a:rPr lang="es-ES" sz="2000" dirty="0"/>
              <a:t> por </a:t>
            </a:r>
            <a:r>
              <a:rPr lang="es-ES" sz="2800" b="1" dirty="0"/>
              <a:t>defectos</a:t>
            </a:r>
            <a:r>
              <a:rPr lang="es-ES" sz="2000" dirty="0"/>
              <a:t> del producto.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40572">
            <a:off x="95527" y="1637499"/>
            <a:ext cx="5650610" cy="374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93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001414" y="1864221"/>
            <a:ext cx="5754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600" b="1" dirty="0"/>
              <a:t>1975</a:t>
            </a:r>
            <a:r>
              <a:rPr lang="es-ES_tradnl" sz="2400" dirty="0"/>
              <a:t>, </a:t>
            </a:r>
            <a:r>
              <a:rPr lang="es-ES_tradnl" sz="3200" dirty="0"/>
              <a:t>Bill Gates y Paul Allen fundan </a:t>
            </a:r>
            <a:r>
              <a:rPr lang="es-ES_tradnl" sz="3600" b="1" dirty="0"/>
              <a:t>Microsoft</a:t>
            </a:r>
            <a:endParaRPr lang="es-ES" sz="2400" b="1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26867">
            <a:off x="6907558" y="852413"/>
            <a:ext cx="4973053" cy="343774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8" name="CuadroTexto 7"/>
          <p:cNvSpPr txBox="1"/>
          <p:nvPr/>
        </p:nvSpPr>
        <p:spPr>
          <a:xfrm>
            <a:off x="5662864" y="4706813"/>
            <a:ext cx="61941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800" dirty="0"/>
              <a:t>Principal </a:t>
            </a:r>
            <a:r>
              <a:rPr lang="es-ES_tradnl" sz="3600" b="1" dirty="0"/>
              <a:t>impulsor</a:t>
            </a:r>
            <a:r>
              <a:rPr lang="es-ES_tradnl" sz="2800" dirty="0"/>
              <a:t> del </a:t>
            </a:r>
            <a:r>
              <a:rPr lang="es-ES_tradnl" sz="3600" b="1" dirty="0"/>
              <a:t>software</a:t>
            </a:r>
            <a:r>
              <a:rPr lang="es-ES_tradnl" sz="2800" dirty="0"/>
              <a:t> </a:t>
            </a:r>
            <a:r>
              <a:rPr lang="es-ES_tradnl" sz="3600" b="1" dirty="0"/>
              <a:t>propietario</a:t>
            </a:r>
            <a:endParaRPr lang="es-ES" sz="3600" b="1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31085">
            <a:off x="172157" y="3598139"/>
            <a:ext cx="4845247" cy="345001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044689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Tipos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Lo único que obtiene el usuario es el </a:t>
            </a:r>
            <a:r>
              <a:rPr lang="es-ES_tradnl" b="1" dirty="0" smtClean="0"/>
              <a:t>ejecutable</a:t>
            </a:r>
          </a:p>
          <a:p>
            <a:endParaRPr lang="es-ES_tradnl" b="1" dirty="0"/>
          </a:p>
          <a:p>
            <a:endParaRPr lang="es-ES_tradnl" b="1" dirty="0" smtClean="0"/>
          </a:p>
          <a:p>
            <a:r>
              <a:rPr lang="es-ES_tradnl" dirty="0" smtClean="0"/>
              <a:t>Distintos </a:t>
            </a:r>
            <a:r>
              <a:rPr lang="es-ES_tradnl" b="1" dirty="0" smtClean="0"/>
              <a:t>tipos</a:t>
            </a:r>
            <a:r>
              <a:rPr lang="es-ES_tradnl" dirty="0" smtClean="0"/>
              <a:t> -&gt;</a:t>
            </a:r>
            <a:r>
              <a:rPr lang="es-ES_tradnl" dirty="0"/>
              <a:t> Según las limitaciones en las </a:t>
            </a:r>
            <a:r>
              <a:rPr lang="es-ES_tradnl" b="1" dirty="0"/>
              <a:t>licencias de usuario </a:t>
            </a:r>
            <a:r>
              <a:rPr lang="es-ES_tradnl" dirty="0"/>
              <a:t>o en sus </a:t>
            </a:r>
            <a:r>
              <a:rPr lang="es-ES_tradnl" b="1" dirty="0"/>
              <a:t>métodos de distribución </a:t>
            </a:r>
          </a:p>
        </p:txBody>
      </p:sp>
    </p:spTree>
    <p:extLst>
      <p:ext uri="{BB962C8B-B14F-4D97-AF65-F5344CB8AC3E}">
        <p14:creationId xmlns:p14="http://schemas.microsoft.com/office/powerpoint/2010/main" val="474299904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Brizna</Template>
  <TotalTime>177</TotalTime>
  <Words>277</Words>
  <Application>Microsoft Macintosh PowerPoint</Application>
  <PresentationFormat>Panorámica</PresentationFormat>
  <Paragraphs>66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Century Gothic</vt:lpstr>
      <vt:lpstr>Wingdings 3</vt:lpstr>
      <vt:lpstr>Arial</vt:lpstr>
      <vt:lpstr>Espiral</vt:lpstr>
      <vt:lpstr>SOFTWARE PRIVATIVO</vt:lpstr>
      <vt:lpstr>Introducción</vt:lpstr>
      <vt:lpstr>Origen</vt:lpstr>
      <vt:lpstr>Origen</vt:lpstr>
      <vt:lpstr>Origen</vt:lpstr>
      <vt:lpstr>Origen</vt:lpstr>
      <vt:lpstr>Origen</vt:lpstr>
      <vt:lpstr>Origen</vt:lpstr>
      <vt:lpstr>Tipos</vt:lpstr>
      <vt:lpstr>Tipos</vt:lpstr>
      <vt:lpstr>Carácterísticas</vt:lpstr>
      <vt:lpstr>Ventajas</vt:lpstr>
      <vt:lpstr>Desventajas</vt:lpstr>
      <vt:lpstr>Regulación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PRIVATIVO</dc:title>
  <dc:creator>NEREA CASTELLANOS RODRIGUEZ</dc:creator>
  <cp:lastModifiedBy>JULIA MARTINEZ VALERA</cp:lastModifiedBy>
  <cp:revision>14</cp:revision>
  <dcterms:created xsi:type="dcterms:W3CDTF">2016-11-30T17:00:38Z</dcterms:created>
  <dcterms:modified xsi:type="dcterms:W3CDTF">2016-12-04T13:25:22Z</dcterms:modified>
</cp:coreProperties>
</file>

<file path=docProps/thumbnail.jpeg>
</file>